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8" r:id="rId4"/>
    <p:sldId id="258" r:id="rId5"/>
    <p:sldId id="266" r:id="rId6"/>
    <p:sldId id="260" r:id="rId7"/>
    <p:sldId id="273" r:id="rId8"/>
    <p:sldId id="261" r:id="rId9"/>
    <p:sldId id="271" r:id="rId10"/>
    <p:sldId id="272" r:id="rId11"/>
    <p:sldId id="302" r:id="rId12"/>
    <p:sldId id="262" r:id="rId13"/>
    <p:sldId id="269" r:id="rId14"/>
    <p:sldId id="270" r:id="rId15"/>
    <p:sldId id="274" r:id="rId16"/>
    <p:sldId id="267" r:id="rId17"/>
    <p:sldId id="264" r:id="rId18"/>
    <p:sldId id="265" r:id="rId19"/>
    <p:sldId id="275" r:id="rId20"/>
    <p:sldId id="276" r:id="rId21"/>
    <p:sldId id="280" r:id="rId22"/>
    <p:sldId id="303" r:id="rId23"/>
    <p:sldId id="297" r:id="rId24"/>
    <p:sldId id="298" r:id="rId25"/>
    <p:sldId id="299" r:id="rId26"/>
    <p:sldId id="300" r:id="rId27"/>
    <p:sldId id="304" r:id="rId28"/>
    <p:sldId id="277" r:id="rId29"/>
    <p:sldId id="278" r:id="rId30"/>
    <p:sldId id="279" r:id="rId31"/>
    <p:sldId id="294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308" r:id="rId42"/>
    <p:sldId id="310" r:id="rId43"/>
    <p:sldId id="309" r:id="rId44"/>
    <p:sldId id="290" r:id="rId45"/>
    <p:sldId id="295" r:id="rId46"/>
    <p:sldId id="296" r:id="rId47"/>
  </p:sldIdLst>
  <p:sldSz cx="12192000" cy="6858000"/>
  <p:notesSz cx="6858000" cy="9144000"/>
  <p:embeddedFontLst>
    <p:embeddedFont>
      <p:font typeface="강원교육모두 Bold" panose="02020603020101020101" pitchFamily="18" charset="-127"/>
      <p:regular r:id="rId49"/>
    </p:embeddedFont>
    <p:embeddedFont>
      <p:font typeface="강원교육모두 Light" panose="02020603020101020101" pitchFamily="18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833"/>
    <a:srgbClr val="D82944"/>
    <a:srgbClr val="9A1D2E"/>
    <a:srgbClr val="601B1B"/>
    <a:srgbClr val="F28695"/>
    <a:srgbClr val="CF1F25"/>
    <a:srgbClr val="D47D93"/>
    <a:srgbClr val="FEC2C2"/>
    <a:srgbClr val="FD8D8D"/>
    <a:srgbClr val="F7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8" y="378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27808A-9081-405C-81B2-74C4D834F68B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575515-FB1B-440E-8D4E-5876548C149F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C3179416-B53C-4ABC-A6A7-32C103E8CE63}" type="parTrans" cxnId="{D2ADC4EA-4D37-4F39-96D2-0D9639DF371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3AA69C0-5AB0-4F28-BD0D-48FCCDDC9985}" type="sibTrans" cxnId="{D2ADC4EA-4D37-4F39-96D2-0D9639DF371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F6A2984-C50A-41DA-9137-421CA50965EB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C2BF95AD-4285-4A4A-8393-D89ED8A6584A}" type="parTrans" cxnId="{8C3BFFEB-F9D7-48FF-B2E1-A2FF6AAC32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76EF40C-7AD5-4FF0-9576-4236448E61E4}" type="sibTrans" cxnId="{8C3BFFEB-F9D7-48FF-B2E1-A2FF6AAC32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B566CBA8-BB21-4F26-8208-42644CFCAF89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7382B898-0AD0-4222-9A93-62F442064095}" type="parTrans" cxnId="{5BBD74CD-EF92-472B-8E4F-3113426EA4E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03243A50-9AC8-4487-95B1-592626832514}" type="sibTrans" cxnId="{5BBD74CD-EF92-472B-8E4F-3113426EA4E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D17EB14-2E7D-40D8-BD5A-7A104B2265FC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D1A5F961-165D-4530-BAE4-1C011C95B309}" type="sibTrans" cxnId="{ECCC6E50-A8CF-431F-ADF1-9C8233D30A4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74BE738-EED4-4A24-AA23-07BBB3B0D1B2}" type="parTrans" cxnId="{ECCC6E50-A8CF-431F-ADF1-9C8233D30A4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D4DBDA3-ECB1-47D8-A938-1DFE6B6AA866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710E207F-66E5-4126-854E-5246FCBC32BD}" type="sibTrans" cxnId="{E57613A3-F7A3-4A92-945A-532B788344A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0D02D1E-A5AC-44DD-974C-EFD7CA9A5562}" type="parTrans" cxnId="{E57613A3-F7A3-4A92-945A-532B788344A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EC8BDA0D-FA83-4723-94A8-F834A96B5A7A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CDEFE424-4410-40FC-BA0A-133CDF02305D}" type="parTrans" cxnId="{E1065AA1-5829-4977-81AF-78B22686C46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C8F8B1E-A77F-4B64-AD68-0114A062DDC9}" type="sibTrans" cxnId="{E1065AA1-5829-4977-81AF-78B22686C46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BC566368-46DF-43ED-A599-61C1FC3B3425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082F4193-E19D-479B-9543-EE05D2D3CB80}" type="parTrans" cxnId="{3EEE39CB-5232-4A9F-874C-EA0CFF8170B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19D2711-8B84-477D-A489-3FDF0BE3CE16}" type="sibTrans" cxnId="{3EEE39CB-5232-4A9F-874C-EA0CFF8170B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B8DFDF8-3FA5-4333-86DD-AEF2CE449147}" type="pres">
      <dgm:prSet presAssocID="{AE27808A-9081-405C-81B2-74C4D834F68B}" presName="matrix" presStyleCnt="0">
        <dgm:presLayoutVars>
          <dgm:chMax val="1"/>
          <dgm:dir/>
          <dgm:resizeHandles val="exact"/>
        </dgm:presLayoutVars>
      </dgm:prSet>
      <dgm:spPr/>
    </dgm:pt>
    <dgm:pt modelId="{786DADE8-7365-4EC0-8DB0-6FAFE48273EC}" type="pres">
      <dgm:prSet presAssocID="{AE27808A-9081-405C-81B2-74C4D834F68B}" presName="axisShape" presStyleLbl="bgShp" presStyleIdx="0" presStyleCnt="1" custScaleX="170507" custScaleY="99704"/>
      <dgm:spPr>
        <a:solidFill>
          <a:srgbClr val="D91833">
            <a:alpha val="70000"/>
          </a:srgbClr>
        </a:solidFill>
      </dgm:spPr>
    </dgm:pt>
    <dgm:pt modelId="{E63D82D4-BC5F-4A41-8BD3-75056D88E77A}" type="pres">
      <dgm:prSet presAssocID="{AE27808A-9081-405C-81B2-74C4D834F68B}" presName="rect1" presStyleLbl="node1" presStyleIdx="0" presStyleCnt="4" custScaleX="179259" custLinFactNeighborX="-44770" custLinFactNeighborY="4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2CA707-7DBC-4B18-912A-0C483F976C4E}" type="pres">
      <dgm:prSet presAssocID="{AE27808A-9081-405C-81B2-74C4D834F68B}" presName="rect2" presStyleLbl="node1" presStyleIdx="1" presStyleCnt="4" custScaleX="185274" custLinFactNeighborX="48925" custLinFactNeighborY="4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F9ADCC-8DC3-4BDA-89F3-1AC25B666605}" type="pres">
      <dgm:prSet presAssocID="{AE27808A-9081-405C-81B2-74C4D834F68B}" presName="rect3" presStyleLbl="node1" presStyleIdx="2" presStyleCnt="4" custScaleX="185274" custLinFactNeighborX="-44292" custLinFactNeighborY="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E2D488-2289-4AE7-8CE3-090F9D3ACD15}" type="pres">
      <dgm:prSet presAssocID="{AE27808A-9081-405C-81B2-74C4D834F68B}" presName="rect4" presStyleLbl="node1" presStyleIdx="3" presStyleCnt="4" custScaleX="185274" custLinFactNeighborX="46650" custLinFactNeighborY="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57613A3-F7A3-4A92-945A-532B788344A7}" srcId="{AE27808A-9081-405C-81B2-74C4D834F68B}" destId="{1D4DBDA3-ECB1-47D8-A938-1DFE6B6AA866}" srcOrd="0" destOrd="0" parTransId="{A0D02D1E-A5AC-44DD-974C-EFD7CA9A5562}" sibTransId="{710E207F-66E5-4126-854E-5246FCBC32BD}"/>
    <dgm:cxn modelId="{3EEE39CB-5232-4A9F-874C-EA0CFF8170B8}" srcId="{AE27808A-9081-405C-81B2-74C4D834F68B}" destId="{BC566368-46DF-43ED-A599-61C1FC3B3425}" srcOrd="1" destOrd="0" parTransId="{082F4193-E19D-479B-9543-EE05D2D3CB80}" sibTransId="{C19D2711-8B84-477D-A489-3FDF0BE3CE16}"/>
    <dgm:cxn modelId="{D2ADC4EA-4D37-4F39-96D2-0D9639DF3716}" srcId="{AE27808A-9081-405C-81B2-74C4D834F68B}" destId="{3B575515-FB1B-440E-8D4E-5876548C149F}" srcOrd="4" destOrd="0" parTransId="{C3179416-B53C-4ABC-A6A7-32C103E8CE63}" sibTransId="{23AA69C0-5AB0-4F28-BD0D-48FCCDDC9985}"/>
    <dgm:cxn modelId="{A55D1418-6842-4F03-81DA-A737B8352B13}" type="presOf" srcId="{EC8BDA0D-FA83-4723-94A8-F834A96B5A7A}" destId="{F3F9ADCC-8DC3-4BDA-89F3-1AC25B666605}" srcOrd="0" destOrd="0" presId="urn:microsoft.com/office/officeart/2005/8/layout/matrix2"/>
    <dgm:cxn modelId="{E1065AA1-5829-4977-81AF-78B22686C46A}" srcId="{AE27808A-9081-405C-81B2-74C4D834F68B}" destId="{EC8BDA0D-FA83-4723-94A8-F834A96B5A7A}" srcOrd="2" destOrd="0" parTransId="{CDEFE424-4410-40FC-BA0A-133CDF02305D}" sibTransId="{7C8F8B1E-A77F-4B64-AD68-0114A062DDC9}"/>
    <dgm:cxn modelId="{ECCC6E50-A8CF-431F-ADF1-9C8233D30A40}" srcId="{AE27808A-9081-405C-81B2-74C4D834F68B}" destId="{1D17EB14-2E7D-40D8-BD5A-7A104B2265FC}" srcOrd="3" destOrd="0" parTransId="{F74BE738-EED4-4A24-AA23-07BBB3B0D1B2}" sibTransId="{D1A5F961-165D-4530-BAE4-1C011C95B309}"/>
    <dgm:cxn modelId="{400C6C2E-F904-4524-825F-C52938ED1248}" type="presOf" srcId="{BC566368-46DF-43ED-A599-61C1FC3B3425}" destId="{DD2CA707-7DBC-4B18-912A-0C483F976C4E}" srcOrd="0" destOrd="0" presId="urn:microsoft.com/office/officeart/2005/8/layout/matrix2"/>
    <dgm:cxn modelId="{711A331B-1DF0-4ADB-86FF-77C1125B7380}" type="presOf" srcId="{AE27808A-9081-405C-81B2-74C4D834F68B}" destId="{AB8DFDF8-3FA5-4333-86DD-AEF2CE449147}" srcOrd="0" destOrd="0" presId="urn:microsoft.com/office/officeart/2005/8/layout/matrix2"/>
    <dgm:cxn modelId="{83147A55-D44F-4155-BB4E-B8D2FBD9E19B}" type="presOf" srcId="{1D17EB14-2E7D-40D8-BD5A-7A104B2265FC}" destId="{D0E2D488-2289-4AE7-8CE3-090F9D3ACD15}" srcOrd="0" destOrd="0" presId="urn:microsoft.com/office/officeart/2005/8/layout/matrix2"/>
    <dgm:cxn modelId="{8C3BFFEB-F9D7-48FF-B2E1-A2FF6AAC3267}" srcId="{AE27808A-9081-405C-81B2-74C4D834F68B}" destId="{6F6A2984-C50A-41DA-9137-421CA50965EB}" srcOrd="5" destOrd="0" parTransId="{C2BF95AD-4285-4A4A-8393-D89ED8A6584A}" sibTransId="{D76EF40C-7AD5-4FF0-9576-4236448E61E4}"/>
    <dgm:cxn modelId="{5BBD74CD-EF92-472B-8E4F-3113426EA4E3}" srcId="{AE27808A-9081-405C-81B2-74C4D834F68B}" destId="{B566CBA8-BB21-4F26-8208-42644CFCAF89}" srcOrd="6" destOrd="0" parTransId="{7382B898-0AD0-4222-9A93-62F442064095}" sibTransId="{03243A50-9AC8-4487-95B1-592626832514}"/>
    <dgm:cxn modelId="{E63CCEAC-208A-40E3-9468-A4AA6D23A85C}" type="presOf" srcId="{1D4DBDA3-ECB1-47D8-A938-1DFE6B6AA866}" destId="{E63D82D4-BC5F-4A41-8BD3-75056D88E77A}" srcOrd="0" destOrd="0" presId="urn:microsoft.com/office/officeart/2005/8/layout/matrix2"/>
    <dgm:cxn modelId="{36AF895F-26A5-441B-B280-CD62C6BFD7D0}" type="presParOf" srcId="{AB8DFDF8-3FA5-4333-86DD-AEF2CE449147}" destId="{786DADE8-7365-4EC0-8DB0-6FAFE48273EC}" srcOrd="0" destOrd="0" presId="urn:microsoft.com/office/officeart/2005/8/layout/matrix2"/>
    <dgm:cxn modelId="{E761CDDC-500D-4D44-BCD8-AA1D1A8A1474}" type="presParOf" srcId="{AB8DFDF8-3FA5-4333-86DD-AEF2CE449147}" destId="{E63D82D4-BC5F-4A41-8BD3-75056D88E77A}" srcOrd="1" destOrd="0" presId="urn:microsoft.com/office/officeart/2005/8/layout/matrix2"/>
    <dgm:cxn modelId="{2FA313B7-4B8B-45DA-9743-750FB94227E2}" type="presParOf" srcId="{AB8DFDF8-3FA5-4333-86DD-AEF2CE449147}" destId="{DD2CA707-7DBC-4B18-912A-0C483F976C4E}" srcOrd="2" destOrd="0" presId="urn:microsoft.com/office/officeart/2005/8/layout/matrix2"/>
    <dgm:cxn modelId="{1AE4C7BD-A0B9-4C44-9E59-D1B49322DBD5}" type="presParOf" srcId="{AB8DFDF8-3FA5-4333-86DD-AEF2CE449147}" destId="{F3F9ADCC-8DC3-4BDA-89F3-1AC25B666605}" srcOrd="3" destOrd="0" presId="urn:microsoft.com/office/officeart/2005/8/layout/matrix2"/>
    <dgm:cxn modelId="{03960998-79C7-4A45-9E2B-3DAD699890D4}" type="presParOf" srcId="{AB8DFDF8-3FA5-4333-86DD-AEF2CE449147}" destId="{D0E2D488-2289-4AE7-8CE3-090F9D3ACD1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DADE8-7365-4EC0-8DB0-6FAFE48273EC}">
      <dsp:nvSpPr>
        <dsp:cNvPr id="0" name=""/>
        <dsp:cNvSpPr/>
      </dsp:nvSpPr>
      <dsp:spPr>
        <a:xfrm>
          <a:off x="592580" y="8019"/>
          <a:ext cx="9239206" cy="540262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rgbClr val="D91833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D82D4-BC5F-4A41-8BD3-75056D88E77A}">
      <dsp:nvSpPr>
        <dsp:cNvPr id="0" name=""/>
        <dsp:cNvSpPr/>
      </dsp:nvSpPr>
      <dsp:spPr>
        <a:xfrm>
          <a:off x="1025732" y="362812"/>
          <a:ext cx="3885379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>
            <a:solidFill>
              <a:schemeClr val="tx1"/>
            </a:solidFill>
          </a:endParaRPr>
        </a:p>
      </dsp:txBody>
      <dsp:txXfrm>
        <a:off x="1131539" y="468619"/>
        <a:ext cx="3673765" cy="1955852"/>
      </dsp:txXfrm>
    </dsp:sp>
    <dsp:sp modelId="{DD2CA707-7DBC-4B18-912A-0C483F976C4E}">
      <dsp:nvSpPr>
        <dsp:cNvPr id="0" name=""/>
        <dsp:cNvSpPr/>
      </dsp:nvSpPr>
      <dsp:spPr>
        <a:xfrm>
          <a:off x="5538127" y="362812"/>
          <a:ext cx="4015752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>
            <a:solidFill>
              <a:schemeClr val="tx1"/>
            </a:solidFill>
          </a:endParaRPr>
        </a:p>
      </dsp:txBody>
      <dsp:txXfrm>
        <a:off x="5643934" y="468619"/>
        <a:ext cx="3804138" cy="1955852"/>
      </dsp:txXfrm>
    </dsp:sp>
    <dsp:sp modelId="{F3F9ADCC-8DC3-4BDA-89F3-1AC25B666605}">
      <dsp:nvSpPr>
        <dsp:cNvPr id="0" name=""/>
        <dsp:cNvSpPr/>
      </dsp:nvSpPr>
      <dsp:spPr>
        <a:xfrm>
          <a:off x="970906" y="2917648"/>
          <a:ext cx="4015752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>
            <a:solidFill>
              <a:schemeClr val="tx1"/>
            </a:solidFill>
          </a:endParaRPr>
        </a:p>
      </dsp:txBody>
      <dsp:txXfrm>
        <a:off x="1076713" y="3023455"/>
        <a:ext cx="3804138" cy="1955852"/>
      </dsp:txXfrm>
    </dsp:sp>
    <dsp:sp modelId="{D0E2D488-2289-4AE7-8CE3-090F9D3ACD15}">
      <dsp:nvSpPr>
        <dsp:cNvPr id="0" name=""/>
        <dsp:cNvSpPr/>
      </dsp:nvSpPr>
      <dsp:spPr>
        <a:xfrm>
          <a:off x="5488817" y="2917648"/>
          <a:ext cx="4015752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>
            <a:solidFill>
              <a:schemeClr val="tx1"/>
            </a:solidFill>
          </a:endParaRPr>
        </a:p>
      </dsp:txBody>
      <dsp:txXfrm>
        <a:off x="5594624" y="3023455"/>
        <a:ext cx="3804138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1362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52" y="5092726"/>
            <a:ext cx="1576868" cy="13562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25419" y="5115207"/>
            <a:ext cx="2761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</a:t>
            </a:r>
            <a:endParaRPr lang="en-US" altLang="ko-KR" sz="2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임수한 장보은 고소현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129" y="5864246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62715" y="875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T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8211" y="3144253"/>
            <a:ext cx="66895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네이버 스포츠가 압도적인 인지도와 접근성을 가지고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티켓 구매를 할 때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통합사이트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안에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있다보니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사이트에 가입을 해야해 접근성이 떨어진다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04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3471" y="1859280"/>
            <a:ext cx="311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네이버스포츠</a:t>
            </a:r>
            <a:endParaRPr lang="en-US" altLang="ko-KR" sz="3200" dirty="0" smtClean="0">
              <a:solidFill>
                <a:srgbClr val="D91833"/>
              </a:solidFill>
            </a:endParaRPr>
          </a:p>
          <a:p>
            <a:endParaRPr lang="en-US" altLang="ko-KR" sz="3200" dirty="0">
              <a:solidFill>
                <a:srgbClr val="D91833"/>
              </a:solidFill>
            </a:endParaRPr>
          </a:p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9900" y="304800"/>
            <a:ext cx="462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경쟁사 분석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r>
              <a:rPr lang="ko-KR" altLang="en-US" sz="3200" dirty="0" smtClean="0"/>
              <a:t> </a:t>
            </a:r>
            <a:endParaRPr lang="en-US" altLang="ko-KR" sz="3200" dirty="0" smtClean="0"/>
          </a:p>
          <a:p>
            <a:r>
              <a:rPr lang="en-US" altLang="ko-KR" sz="3200" dirty="0" smtClean="0">
                <a:solidFill>
                  <a:srgbClr val="00B050"/>
                </a:solidFill>
              </a:rPr>
              <a:t>: </a:t>
            </a:r>
            <a:r>
              <a:rPr lang="ko-KR" altLang="en-US" sz="3200" dirty="0" smtClean="0">
                <a:solidFill>
                  <a:srgbClr val="00B050"/>
                </a:solidFill>
              </a:rPr>
              <a:t>네이버 스포츠</a:t>
            </a:r>
            <a:endParaRPr lang="ko-KR" altLang="en-US" sz="32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00" y="2308603"/>
            <a:ext cx="6315653" cy="30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3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2063" y="152400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S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pic>
        <p:nvPicPr>
          <p:cNvPr id="1030" name="Picture 6" descr="https://lh7-us.googleusercontent.com/2ddSECA00hSGlqS7gl8TzlL636uQlHMR_lux56ylXz4y_V0bzKG4dxnMoT208dplQ5MmQG2-ID7OHi5L7PvMGsMq6jP6D4eu9JYidFVTx6o9tEi-ji1rSJU4vzFt8uF7Qu_fPpVA7QkYmY5Txj8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90" y="523751"/>
            <a:ext cx="653772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36" y="1477794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05" y="1598950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834" y="2031362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50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2063" y="152400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S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pic>
        <p:nvPicPr>
          <p:cNvPr id="1026" name="Picture 2" descr="https://lh7-us.googleusercontent.com/QorqCbPQBKfPygOkkTnnWSXuJzqgHoEQNyN5BifLPGh7Nwpsn10Uv4C7-wowjXaQ9VPQLyTb0auz7gZ-qj5P9wMdduiGIBG1jD-5xrLEviBiXJnXpfh4xiCkixXBSgvGt3kdZ3kf9Bm-HngcmP4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661" y="1332875"/>
            <a:ext cx="2702433" cy="44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us.googleusercontent.com/V0rUFCK7l8w2BEC-3OTW5xwEHAww2RXkCZQ7auM9ztYTHZM4PxMb5GCtY826FbkITSIdj4kIjYdyFqhkY9P_D0ZemyVuBZPZlT4-ICb71evkR7FojZ3zvGkEkZ36dhGhGBJ7O90NnkGyQOoVRiY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85" y="1774168"/>
            <a:ext cx="4812297" cy="355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us.googleusercontent.com/2ddSECA00hSGlqS7gl8TzlL636uQlHMR_lux56ylXz4y_V0bzKG4dxnMoT208dplQ5MmQG2-ID7OHi5L7PvMGsMq6jP6D4eu9JYidFVTx6o9tEi-ji1rSJU4vzFt8uF7Qu_fPpVA7QkYmY5Txj8=s20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90" y="523751"/>
            <a:ext cx="653772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36" y="1477794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07832" y="5502089"/>
            <a:ext cx="7170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향상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2063" y="152400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S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pic>
        <p:nvPicPr>
          <p:cNvPr id="1030" name="Picture 6" descr="https://lh7-us.googleusercontent.com/2ddSECA00hSGlqS7gl8TzlL636uQlHMR_lux56ylXz4y_V0bzKG4dxnMoT208dplQ5MmQG2-ID7OHi5L7PvMGsMq6jP6D4eu9JYidFVTx6o9tEi-ji1rSJU4vzFt8uF7Qu_fPpVA7QkYmY5Txj8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90" y="523751"/>
            <a:ext cx="653772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36" y="1477794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84" y="2070542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337" y="2070542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06" y="4251158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430" y="4400112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88469" y="6011558"/>
            <a:ext cx="527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 하이라이트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영상 자료 활용 중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Shorts : </a:t>
            </a:r>
            <a:r>
              <a:rPr lang="en-US" altLang="ko-KR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Youtube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자료 활용 중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40993" y="3250272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98182" y="5088181"/>
            <a:ext cx="3812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벤치마킹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9900" y="304800"/>
            <a:ext cx="462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디자인 방향성</a:t>
            </a:r>
            <a:r>
              <a:rPr lang="ko-KR" altLang="en-US" sz="3200" dirty="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5444" y="1515979"/>
            <a:ext cx="462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페르소나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03" y="1957825"/>
            <a:ext cx="2292641" cy="2292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5116" y="2197767"/>
            <a:ext cx="22458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/>
              <a:t>이름 </a:t>
            </a:r>
            <a:r>
              <a:rPr lang="ko-KR" altLang="en-US" dirty="0" err="1"/>
              <a:t>띠따이</a:t>
            </a:r>
            <a:endParaRPr lang="en-US" altLang="ko-KR" dirty="0"/>
          </a:p>
          <a:p>
            <a:r>
              <a:rPr lang="ko-KR" altLang="en-US" dirty="0"/>
              <a:t>나이 </a:t>
            </a:r>
            <a:r>
              <a:rPr lang="en-US" altLang="ko-KR" dirty="0"/>
              <a:t>28</a:t>
            </a:r>
          </a:p>
          <a:p>
            <a:r>
              <a:rPr lang="ko-KR" altLang="en-US" dirty="0"/>
              <a:t>국적 인도네시아</a:t>
            </a:r>
            <a:endParaRPr lang="en-US" altLang="ko-KR" dirty="0"/>
          </a:p>
          <a:p>
            <a:r>
              <a:rPr lang="ko-KR" altLang="en-US" dirty="0"/>
              <a:t>직업 </a:t>
            </a:r>
            <a:r>
              <a:rPr lang="ko-KR" altLang="en-US" dirty="0" err="1" smtClean="0"/>
              <a:t>마케터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서비스 사용 배경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정관장 홈페이지에서 메가 선수 영상 및 </a:t>
            </a:r>
            <a:r>
              <a:rPr lang="ko-KR" altLang="en-US" dirty="0" err="1" smtClean="0"/>
              <a:t>타선수들</a:t>
            </a:r>
            <a:r>
              <a:rPr lang="ko-KR" altLang="en-US" dirty="0" smtClean="0"/>
              <a:t> 정보 수집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타 팀 콘텐츠 정보 수집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21307" y="5903495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601454" y="5881404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57538" y="5881403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35047" y="5889920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6401909" y="609600"/>
            <a:ext cx="4940970" cy="3481137"/>
          </a:xfrm>
          <a:prstGeom prst="wedgeRoundRectCallout">
            <a:avLst>
              <a:gd name="adj1" fmla="val -67467"/>
              <a:gd name="adj2" fmla="val 24251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sz="20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 업무를 담당하고 있습니다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</a:t>
            </a:r>
            <a:r>
              <a:rPr lang="ko-KR" altLang="en-US" sz="2000" dirty="0" err="1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담당하다보니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특별히 스포츠를 좋아하진 않지만 업무에 대한 열정이 높고 우리나라 선수를 응원하면서 같이 상품을 팔 수 있는 방법에 대한 고민이 있습니다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4400" y="4860659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자주 사용하는 웹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050" name="Picture 2" descr="File:TikTok logo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394" y="5397254"/>
            <a:ext cx="1190626" cy="34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7-us.googleusercontent.com/Mn_McDe8ymqzGC3gmmRjZXu5Xrkkiy7pfopd_PmD9OhKKhZsOGRlIXmceXN_EPH98E1ZI2OYgaYYLKMom-S05D9NW4hmN85ivNjNZ01GWMDnW-EJZJ125Gn6um2aan_l2i1DBE0iQyp4AMef-64=s20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100" y="5903495"/>
            <a:ext cx="790779" cy="5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파일:Instagram logo 2016.svg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12" y="5881403"/>
            <a:ext cx="668402" cy="66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9900" y="304800"/>
            <a:ext cx="462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디자인 방향성</a:t>
            </a:r>
            <a:r>
              <a:rPr lang="ko-KR" altLang="en-US" sz="3200" dirty="0" smtClean="0"/>
              <a:t> </a:t>
            </a:r>
            <a:endParaRPr lang="en-US" altLang="ko-KR" sz="3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785444" y="1515979"/>
            <a:ext cx="462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페르소나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0" y="1724261"/>
            <a:ext cx="3336453" cy="3336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39916" y="2882100"/>
            <a:ext cx="2454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이름 백종원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나이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32</a:t>
            </a: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국적 한국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직업 대전 고등 교사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서비스 사용 배경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 배구 경기 정보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티켓 구매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35243" y="5903495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15390" y="5881404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371474" y="5881403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48983" y="5889920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401909" y="609600"/>
            <a:ext cx="4940970" cy="3481137"/>
          </a:xfrm>
          <a:prstGeom prst="wedgeRoundRectCallout">
            <a:avLst>
              <a:gd name="adj1" fmla="val -67467"/>
              <a:gd name="adj2" fmla="val 24251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동아리를 </a:t>
            </a: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하였다</a:t>
            </a:r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하면서 배구에 즐거운 학창 시절을 경험했다</a:t>
            </a:r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  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됐고 연고지의 프로배구팀인 </a:t>
            </a:r>
            <a:r>
              <a:rPr lang="ko-KR" altLang="en-US" sz="2000" dirty="0" err="1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있다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많으며 </a:t>
            </a:r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성향이다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endParaRPr lang="en-US" altLang="ko-KR" sz="20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4400" y="4860659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자주 사용하는 웹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026" name="Picture 2" descr="https://lh7-us.googleusercontent.com/p9CtSN3xVg0imofuUYhY8zEd0LlfI6l-sAgibT2n2nWfRFvrW3QhDPgrmmT_PzhTjQuCKfR8fNQt6qSonHWx3hQBbs6EZ8W_gTg93xL1VTEs7B-kIAwnen-nj39YF5ZW3Epo5H2IqtSm6HqSw3g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14" y="5670980"/>
            <a:ext cx="607897" cy="60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us.googleusercontent.com/Mn_McDe8ymqzGC3gmmRjZXu5Xrkkiy7pfopd_PmD9OhKKhZsOGRlIXmceXN_EPH98E1ZI2OYgaYYLKMom-S05D9NW4hmN85ivNjNZ01GWMDnW-EJZJ125Gn6um2aan_l2i1DBE0iQyp4AMef-64=s20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324" y="5670980"/>
            <a:ext cx="729476" cy="50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6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디자인 방향성</a:t>
            </a:r>
            <a:r>
              <a:rPr lang="ko-KR" altLang="en-US" sz="3200" dirty="0" smtClean="0"/>
              <a:t> </a:t>
            </a:r>
            <a:endParaRPr lang="en-US" altLang="ko-KR" sz="3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738048" y="242012"/>
            <a:ext cx="1924563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30001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와이어프레임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38048" y="242012"/>
            <a:ext cx="1924563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TONE</a:t>
            </a:r>
          </a:p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MANNER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02" y="2067472"/>
            <a:ext cx="2999795" cy="25801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91260" y="3126729"/>
            <a:ext cx="13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CF1F25"/>
                </a:solidFill>
              </a:rPr>
              <a:t>……........</a:t>
            </a:r>
            <a:endParaRPr lang="ko-KR" altLang="en-US" sz="2400" dirty="0">
              <a:solidFill>
                <a:srgbClr val="CF1F25"/>
              </a:solidFill>
            </a:endParaRPr>
          </a:p>
        </p:txBody>
      </p:sp>
      <p:sp>
        <p:nvSpPr>
          <p:cNvPr id="23" name="순서도: 연결자 22"/>
          <p:cNvSpPr/>
          <p:nvPr/>
        </p:nvSpPr>
        <p:spPr>
          <a:xfrm>
            <a:off x="4851918" y="3373605"/>
            <a:ext cx="146814" cy="163900"/>
          </a:xfrm>
          <a:prstGeom prst="flowChartConnector">
            <a:avLst/>
          </a:prstGeom>
          <a:solidFill>
            <a:srgbClr val="CF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70560" y="2952990"/>
            <a:ext cx="2246879" cy="866024"/>
          </a:xfrm>
          <a:prstGeom prst="rect">
            <a:avLst/>
          </a:prstGeom>
          <a:solidFill>
            <a:srgbClr val="CF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주조색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#D91833</a:t>
            </a:r>
          </a:p>
        </p:txBody>
      </p:sp>
      <p:sp>
        <p:nvSpPr>
          <p:cNvPr id="30" name="TextBox 29"/>
          <p:cNvSpPr txBox="1"/>
          <p:nvPr/>
        </p:nvSpPr>
        <p:spPr>
          <a:xfrm rot="20450546">
            <a:off x="7246556" y="2868825"/>
            <a:ext cx="13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……........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순서도: 연결자 30"/>
          <p:cNvSpPr/>
          <p:nvPr/>
        </p:nvSpPr>
        <p:spPr>
          <a:xfrm rot="20450546">
            <a:off x="7294876" y="3301118"/>
            <a:ext cx="176464" cy="163901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/>
          <p:cNvSpPr/>
          <p:nvPr/>
        </p:nvSpPr>
        <p:spPr>
          <a:xfrm rot="20450546">
            <a:off x="8378404" y="2924693"/>
            <a:ext cx="176464" cy="163901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 rot="1636189">
            <a:off x="7195187" y="3313840"/>
            <a:ext cx="146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……........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순서도: 연결자 33"/>
          <p:cNvSpPr/>
          <p:nvPr/>
        </p:nvSpPr>
        <p:spPr>
          <a:xfrm rot="20450546">
            <a:off x="8343235" y="3803922"/>
            <a:ext cx="176464" cy="163901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012145" y="2559973"/>
            <a:ext cx="2192336" cy="593257"/>
          </a:xfrm>
          <a:prstGeom prst="rect">
            <a:avLst/>
          </a:prstGeom>
          <a:solidFill>
            <a:srgbClr val="F2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보조색</a:t>
            </a:r>
            <a:r>
              <a:rPr lang="ko-KR" altLang="en-US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#F28695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012145" y="3772956"/>
            <a:ext cx="2192336" cy="593257"/>
          </a:xfrm>
          <a:prstGeom prst="rect">
            <a:avLst/>
          </a:prstGeom>
          <a:solidFill>
            <a:srgbClr val="60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강조색</a:t>
            </a:r>
            <a:r>
              <a:rPr lang="ko-KR" altLang="en-US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</a:t>
            </a:r>
            <a:r>
              <a:rPr lang="en-US" altLang="ko-KR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601b1b</a:t>
            </a:r>
            <a:endParaRPr lang="en-US" altLang="ko-KR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9" name="순서도: 연결자 38"/>
          <p:cNvSpPr/>
          <p:nvPr/>
        </p:nvSpPr>
        <p:spPr>
          <a:xfrm>
            <a:off x="3723958" y="3374758"/>
            <a:ext cx="146814" cy="163900"/>
          </a:xfrm>
          <a:prstGeom prst="flowChartConnector">
            <a:avLst/>
          </a:prstGeom>
          <a:solidFill>
            <a:srgbClr val="CF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38048" y="242012"/>
            <a:ext cx="1924563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FONT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394141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99" y="1582557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899119" y="3070469"/>
            <a:ext cx="3787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사용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00113" y="5175034"/>
            <a:ext cx="3787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맞는 글씨체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3471" y="1826029"/>
            <a:ext cx="311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rgbClr val="D91833"/>
                </a:solidFill>
              </a:rPr>
              <a:t>반응형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3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wireframe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(1025px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220527" y="147935"/>
            <a:ext cx="95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wireframe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3772569" y="703524"/>
            <a:ext cx="1380234" cy="52429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7057506" y="561191"/>
            <a:ext cx="856436" cy="55197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5401024" y="703524"/>
            <a:ext cx="1160039" cy="523505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28172" y="1400791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wireframe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(1025px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220527" y="147935"/>
            <a:ext cx="1373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PAGE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wireframe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28172" y="1400791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6377069" y="74636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4534388" y="746360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3471" y="1826029"/>
            <a:ext cx="311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</a:t>
            </a:r>
          </a:p>
          <a:p>
            <a:r>
              <a:rPr lang="en-US" altLang="ko-KR" sz="3200" dirty="0" smtClean="0">
                <a:solidFill>
                  <a:srgbClr val="D91833"/>
                </a:solidFill>
              </a:rPr>
              <a:t>&amp;</a:t>
            </a:r>
          </a:p>
          <a:p>
            <a:r>
              <a:rPr lang="en-US" altLang="ko-KR" sz="3200" dirty="0" smtClean="0">
                <a:solidFill>
                  <a:srgbClr val="D91833"/>
                </a:solidFill>
              </a:rPr>
              <a:t>AFTER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38048" y="242013"/>
            <a:ext cx="192456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벤치마킹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9085" y="11944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3200" dirty="0" smtClean="0">
                <a:solidFill>
                  <a:schemeClr val="tx1"/>
                </a:solidFill>
              </a:rPr>
              <a:t>: HOME &amp; AWAY</a:t>
            </a:r>
          </a:p>
        </p:txBody>
      </p:sp>
      <p:pic>
        <p:nvPicPr>
          <p:cNvPr id="5122" name="Picture 2" descr="https://lh7-us.googleusercontent.com/46nMVTviV9sRl7rP3Hkc2XktygDEiIPl3aLj__3WEUkPi1jd0Q1l8bBiMXl-xPlIq-AzIIVI1N_kcVgTPbGS448y81jUEKvXoSzTXgggUxe5TrI3tJkfOSdun_0Jp5K8xnwLcZ7EjXxoSQOFOdM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27" y="1939650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us.googleusercontent.com/QDGvFFxHuK6gjDw-2nMXw4LyyO_X5WjiRi027aucCu7x91IcQKCwMzNosEXRwUCijuJLFuIk8eH_FVClaECiJ-XCeXLfZiQku6RrJM7SY85hlY-mF-PRBWM1s2HlDRqSOppIRPfv6hi6-MiO79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20" y="1898918"/>
            <a:ext cx="4422775" cy="38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81332" y="5534587"/>
            <a:ext cx="30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위치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&gt; STATS  &gt;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48888" y="24713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32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5128" y="5932744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170" name="Picture 2" descr="https://lh7-us.googleusercontent.com/4fulTjbIRSEiWsYUrdhbFBfg2BGHOIpf38aLi1hfITSkoSoUSbodqXcbfzrloquoLZ0ksr_s4Zb8LtWP2OI1317O1HCsvjgPs2CAwg3dQAYtRCAo8YqVaNSAWsOASacD2_YHQ05TywVUQqaAFFA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60" y="2521602"/>
            <a:ext cx="4493756" cy="322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7-us.googleusercontent.com/br9AvEAj3YYPmBGCz6jNylsSsrGdiYC3iR_LL6Qc-2EX-JOCq6DIys9ciAlm7d9k6E848TqEoQkrp5HBzWO5URLcCvL2pNPL1IUhnlzTqZRFthPv-j3eprk8AzD1kz12-Z49yafZeRN8Y40otwk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46" y="2416248"/>
            <a:ext cx="4331369" cy="319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7642096" y="1732546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42349" y="189290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937760" y="3532909"/>
            <a:ext cx="897775" cy="2269375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700329" y="3532909"/>
            <a:ext cx="897775" cy="2269375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66351" y="3177817"/>
            <a:ext cx="1351995" cy="2660122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66098" y="3223889"/>
            <a:ext cx="1351995" cy="2660122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5400000">
            <a:off x="9220381" y="2591199"/>
            <a:ext cx="577661" cy="1522732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50808" y="668244"/>
            <a:ext cx="496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130001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가독성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: </a:t>
            </a:r>
            <a:r>
              <a:rPr lang="ko-KR" altLang="en-US" sz="32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32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5127" y="5932744"/>
            <a:ext cx="689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 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42096" y="1732546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42349" y="189290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194" name="Picture 2" descr="https://lh7-us.googleusercontent.com/9hdppJqB8jrJUJ0__gDHIVCMHxnMt3MTGY14BIkxM5B5pJVk48Vz9tIdZLAJMkZs04HRDOUA917by_pXjbX9EONejrC8i2B3uo5ljbp-CHqgFCk961qcFqqD8GOrFZvdlrOdLP5-h6dz8O6IAKs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43" y="2496654"/>
            <a:ext cx="1781746" cy="32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7-us.googleusercontent.com/dXAiHHlviXWgRCXUCnPwIDpWmt3tAnzRUa6YnCsj8F-Q71ur0G_tlrCzADxj6-Skx2wYXni6SkQbqmJ-MfAU6Xdt7LQJiyRLwTJ4Pdb-dkBff5e61lW36gfDaElPxFqjjshcYUKGs7DMIM6pjhI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677" y="2527328"/>
            <a:ext cx="1903397" cy="331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7-us.googleusercontent.com/biFX4AlSX14YLjW2AQgoVPoTAsAGrzG7VrtHhSurVT8seQERRJ7IWk0fJVgBzpx2kAGia-GTKuenQJJcAD0D4ZXSjWCCFoV8GduvMMiXX374apt5dU023pAiix9KguVNBjUzZ6ThFXHeB__eIGE=s20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820" y="2626064"/>
            <a:ext cx="2056020" cy="329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h7-us.googleusercontent.com/t8cKhGX-TXxvH1B2e64dTsU8HyGDKqZWrRgetDgrkqOeU1USeiuPvRn6CS604Bj_3VHzdLbvqnesty8CRZLP33Ic1vTjng3LYXLUjQcZFhpBtgaL-R7lpdglUPLqQgGR619d2CZi5eruKJFxuno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13" y="2544027"/>
            <a:ext cx="2034064" cy="33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 rot="5400000">
            <a:off x="1793947" y="2345056"/>
            <a:ext cx="507498" cy="810694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5400000">
            <a:off x="7853322" y="1894125"/>
            <a:ext cx="615899" cy="212713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5400000">
            <a:off x="2336252" y="3533094"/>
            <a:ext cx="516526" cy="207230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 rot="5400000">
            <a:off x="7573508" y="4283266"/>
            <a:ext cx="1259578" cy="2326032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3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-68730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기능 추가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8404" y="6035594"/>
            <a:ext cx="689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내릴 때 컨텐츠 내용을 가려 방해가 되어 스크롤 탑일 때만 생기고 스크롤 내리면 없어지는 기능을 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가독성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: </a:t>
            </a:r>
            <a:r>
              <a:rPr lang="ko-KR" altLang="en-US" sz="3200" dirty="0" smtClean="0">
                <a:solidFill>
                  <a:schemeClr val="tx1"/>
                </a:solidFill>
              </a:rPr>
              <a:t>모바일 잘린 부분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8757" y="5527546"/>
            <a:ext cx="541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 일 때 컨텐츠가 슬라이드인데 잘린 것처럼 보여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제일 최근 결과만 보이는 것으로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60600" y="120453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9" y="1789724"/>
            <a:ext cx="2498986" cy="28831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755" y="1842332"/>
            <a:ext cx="2663592" cy="3393165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 rot="5400000">
            <a:off x="1109223" y="2490324"/>
            <a:ext cx="3162170" cy="129289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11400377" y="3378819"/>
            <a:ext cx="578499" cy="32018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8" y="1842332"/>
            <a:ext cx="3641174" cy="2048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62" y="4300542"/>
            <a:ext cx="3658936" cy="21669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7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가독성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: </a:t>
            </a:r>
            <a:r>
              <a:rPr lang="ko-KR" altLang="en-US" sz="3200" dirty="0" smtClean="0">
                <a:solidFill>
                  <a:schemeClr val="tx1"/>
                </a:solidFill>
              </a:rPr>
              <a:t>설명 추가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166009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 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잘 모르는 사람도 알 수 있게 로고 옆에 팀 이름 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12" y="1942068"/>
            <a:ext cx="3930034" cy="37563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91" y="1942068"/>
            <a:ext cx="3898028" cy="37770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4" y="1956142"/>
            <a:ext cx="2809615" cy="2666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79" y="1880020"/>
            <a:ext cx="2745026" cy="28188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43" y="2340456"/>
            <a:ext cx="2474684" cy="3732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627" y="2340456"/>
            <a:ext cx="2495395" cy="37322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8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사이즈에 맞춰 컨텐츠 수 줄여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높이기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5" y="2021397"/>
            <a:ext cx="5044737" cy="35871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08" y="2107785"/>
            <a:ext cx="4897359" cy="17598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96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빈 공간 없애고 테이블 크기를 늘려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5" y="1941259"/>
            <a:ext cx="4852307" cy="32123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19" y="1951774"/>
            <a:ext cx="4893958" cy="32851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컨텐츠 사이즈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46" y="1830525"/>
            <a:ext cx="2485323" cy="38861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138" y="1937059"/>
            <a:ext cx="1967356" cy="37796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29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폰트 사이즈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페이지와 같은 폰트 사이즈로 변경해 통일성과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높임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8" y="2182672"/>
            <a:ext cx="4850735" cy="26412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41" y="2281417"/>
            <a:ext cx="5588330" cy="24079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5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3200" dirty="0" smtClean="0">
                <a:solidFill>
                  <a:schemeClr val="tx1"/>
                </a:solidFill>
              </a:rPr>
              <a:t> 맞춤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맞춤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860182"/>
            <a:ext cx="2324237" cy="37042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92" y="1860182"/>
            <a:ext cx="2361742" cy="37042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4964729"/>
            <a:ext cx="3142278" cy="7270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8" y="4870663"/>
            <a:ext cx="3157532" cy="9152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347629"/>
            <a:ext cx="3003258" cy="19130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34" y="2350836"/>
            <a:ext cx="3079612" cy="19088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ㅇ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8404" y="6035594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함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3887" y="5616848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이미지 클릭하면 확대 기능 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81" y="2186129"/>
            <a:ext cx="5576310" cy="16089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07" y="4065555"/>
            <a:ext cx="4287387" cy="20599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0" y="2083960"/>
            <a:ext cx="5246334" cy="148664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335948" y="4726194"/>
            <a:ext cx="464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 안됨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3092335" y="5181620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6109500" y="3365188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3887" y="5616848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15553" y="4330780"/>
            <a:ext cx="464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3092335" y="5181620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6109500" y="3365188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7" y="2678771"/>
            <a:ext cx="5180215" cy="10122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68" y="2784475"/>
            <a:ext cx="4537604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0855" y="5666723"/>
            <a:ext cx="571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사이트는 지도만 보이기 때문에 사용자가 이용하기 어려워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지도를 클릭하면 링크를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68" y="1746331"/>
            <a:ext cx="5049698" cy="23562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31" y="4330931"/>
            <a:ext cx="4254572" cy="2186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18" y="2303802"/>
            <a:ext cx="4505618" cy="2533612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5931159" y="3586253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98182" y="5088181"/>
            <a:ext cx="38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5222" y="2526966"/>
            <a:ext cx="9285316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4800" dirty="0" smtClean="0">
                <a:solidFill>
                  <a:srgbClr val="D91833"/>
                </a:solidFill>
              </a:rPr>
              <a:t>http://abcdefg.com</a:t>
            </a:r>
            <a:r>
              <a:rPr lang="ko-KR" altLang="en-US" sz="4800" dirty="0" smtClean="0">
                <a:solidFill>
                  <a:srgbClr val="D91833"/>
                </a:solidFill>
              </a:rPr>
              <a:t> </a:t>
            </a:r>
            <a:endParaRPr lang="en-US" altLang="ko-KR" sz="48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1937659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현 사이트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4286034045"/>
              </p:ext>
            </p:extLst>
          </p:nvPr>
        </p:nvGraphicFramePr>
        <p:xfrm>
          <a:off x="881332" y="1324854"/>
          <a:ext cx="1042436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0602" y="313219"/>
            <a:ext cx="2780852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정관장 </a:t>
            </a:r>
            <a:r>
              <a:rPr lang="en-US" altLang="ko-KR" sz="3200" dirty="0" smtClean="0">
                <a:solidFill>
                  <a:schemeClr val="tx1"/>
                </a:solidFill>
              </a:rPr>
              <a:t>REDSPARKS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8709" y="1036494"/>
            <a:ext cx="8503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S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6488" y="1949935"/>
            <a:ext cx="33285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자료가 방대하여 다양한 팀과 비교가 쉽다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티켓 구매는 무조건 한국배구연맹 사이트 이용해야한다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배구에 관심이 많은 사용자에게 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55304" y="1159604"/>
            <a:ext cx="1095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D91833">
                    <a:alpha val="50000"/>
                  </a:srgbClr>
                </a:solidFill>
              </a:rPr>
              <a:t>W</a:t>
            </a:r>
            <a:endParaRPr lang="ko-KR" altLang="en-US" sz="72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0086" y="5403219"/>
            <a:ext cx="85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D91833">
                    <a:alpha val="50000"/>
                  </a:srgbClr>
                </a:solidFill>
              </a:rPr>
              <a:t>O</a:t>
            </a:r>
            <a:endParaRPr lang="ko-KR" altLang="en-US" sz="80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57939" y="5420082"/>
            <a:ext cx="85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D91833">
                    <a:alpha val="50000"/>
                  </a:srgbClr>
                </a:solidFill>
              </a:rPr>
              <a:t>T</a:t>
            </a:r>
            <a:endParaRPr lang="ko-KR" altLang="en-US" sz="80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1502" y="1827904"/>
            <a:ext cx="42616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정보가 많아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가독성이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떨어진다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정보가 많아 강조해야 할 부분을 확인하기 어렵다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사이트가 무거워 로딩이 오래 걸린다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통합사이트에 들어가 있어 다른 팀들과의 구성이 똑같아 아쉽다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8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3747" y="914400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W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8211" y="3144253"/>
            <a:ext cx="6689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정보가 많아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가독성이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떨어진다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정보가 많아 강조해야 할 부분을 확인하기 어렵다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사이트가 무거워 로딩이 오래 걸린다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통합사이트에 들어가 있어 다른 팀들과의 구성이 똑같아 아쉽다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87787" y="875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O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8211" y="3144253"/>
            <a:ext cx="6689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개인화 된 콘텐츠를 제공할 수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티켓 구매를 위해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방문해야 한다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 팀 상품을 사기 위해서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사이트에 방문해야 한다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정관장만을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위한 컨텐츠를 추가할 수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4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937</Words>
  <Application>Microsoft Office PowerPoint</Application>
  <PresentationFormat>와이드스크린</PresentationFormat>
  <Paragraphs>343</Paragraphs>
  <Slides>46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강원교육모두 Bold</vt:lpstr>
      <vt:lpstr>강원교육모두 Light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79</cp:revision>
  <dcterms:created xsi:type="dcterms:W3CDTF">2023-12-18T03:07:59Z</dcterms:created>
  <dcterms:modified xsi:type="dcterms:W3CDTF">2023-12-26T08:14:36Z</dcterms:modified>
</cp:coreProperties>
</file>